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30A27C-D166-9A76-912B-D34927A27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CE67870-F944-ECB4-72CF-BB3EA276D5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4540E4-013B-DC8E-18EE-1A4C9D024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DB-86F6-4264-A612-3A5C92DE754A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0A395B-5C41-2F74-1544-06686167F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D2842D-9830-A65B-1459-22691588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1788-0CC1-435D-A7E6-21FFFDDFC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25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F1AE8D-D727-E004-88B1-15C5E3BB3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03D5FF2-4A34-247B-77CD-79E706F207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45A50E-7BFB-1E39-DC94-C5557B2B7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DB-86F6-4264-A612-3A5C92DE754A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F2CE48-42A6-7196-7558-6140A7885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8EDDC8-8F2B-A1F3-BADF-5DACF3174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1788-0CC1-435D-A7E6-21FFFDDFC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993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8A416FA-8DB8-6543-1917-4420F7FB9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00A2BD-887E-EE01-D302-304CADDC7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188821-8C9D-6C5D-6B8D-D5508F8DF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DB-86F6-4264-A612-3A5C92DE754A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553609-2535-C4AF-595E-E3F22D520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1A5CBD-08EB-1F95-9A97-B8E1936F2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1788-0CC1-435D-A7E6-21FFFDDFC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99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940FE5-32AC-447B-3C62-F6EE49EB3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1C1C58-4B67-6F2A-63BA-75C9FB759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CEAA47-4FAA-7D1E-E861-D10A0E9E7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DB-86F6-4264-A612-3A5C92DE754A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3A9540-F628-9E0A-2D66-91A4159F9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580390-4CF9-AD29-B21D-84D9EE7AD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1788-0CC1-435D-A7E6-21FFFDDFC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178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07B75-6744-6F71-0322-8DE2F8A6A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BE3180-F666-05A1-7011-99A0AA864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A6D00A-0E6F-9DC3-CCD9-E28F906DC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DB-86F6-4264-A612-3A5C92DE754A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BE88AF-B82F-01B2-057A-61BE1C4F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56443F-D5DA-C7A7-70D9-FF344F3D7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1788-0CC1-435D-A7E6-21FFFDDFC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12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92C9D7-F707-4324-043D-A502A313A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FA61AF-285A-0CFB-D842-2F3F2DF1F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3508B8-5A39-1C2E-2041-F72176066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B7E537-98EF-F2FC-6206-FC3FF6F7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DB-86F6-4264-A612-3A5C92DE754A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3A56D8-4917-5F27-F6B3-69001BC0F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82E3F89-EBC1-690D-54E8-204599486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1788-0CC1-435D-A7E6-21FFFDDFC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71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404A1C-0006-BBC4-AE3E-8FB583E93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BF0E07-012E-6BC1-6686-E9D6CB6B7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3C3B26-A2B0-F46D-C422-CB524A7BB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0F5BF51-B905-AFE0-7C05-6EC5B86E6A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281E494-CE42-FE32-AAE9-312A15CF2C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D8C9A0-2501-987D-307F-E27BB4C38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DB-86F6-4264-A612-3A5C92DE754A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1053408-2068-42A3-610C-F3127EFC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A297E60-6F40-468E-E35A-27BD189B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1788-0CC1-435D-A7E6-21FFFDDFC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99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A45DF1-6E80-6317-2F84-5FD7989DB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B62DF3C-9DB5-44BE-E6FB-5F35D4C02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DB-86F6-4264-A612-3A5C92DE754A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26C3F02-0193-96B4-9551-A16013BD8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58E195C-99FB-F100-FBE9-44D272D62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1788-0CC1-435D-A7E6-21FFFDDFC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27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0D4426D-9688-B174-D9C6-ABE85F0DB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DB-86F6-4264-A612-3A5C92DE754A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05E988-C886-304B-57CC-4F61CD70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3C57AAC-A830-DDB1-C870-EB2BE21F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1788-0CC1-435D-A7E6-21FFFDDFC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86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5871FD-D1FD-280D-5773-23060E3D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51031D-F7FA-F2C5-050C-BC28232DE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301275D-FD85-89D7-81D9-A7CE70850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33689-613E-A56E-BEE7-CE28D03DC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DB-86F6-4264-A612-3A5C92DE754A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E33E8B-362A-ED4D-1685-978D57CF2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E4490B8-EFD6-0684-FB74-D958BAB60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1788-0CC1-435D-A7E6-21FFFDDFC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469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E6CB49-3CCE-BBB7-4D51-6187F1099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D8660E3-A1BF-D6D4-1EF7-C5077DD805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6DCB548-33DA-6CBD-208A-ACEC09D83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A4EA9B-0FAE-FA1D-8D98-2F3761CF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DB-86F6-4264-A612-3A5C92DE754A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6742C1-322E-0F52-AB01-2EB91BC92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A3FA39-0CCB-5677-576D-DA937D30C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1788-0CC1-435D-A7E6-21FFFDDFC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40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896883-87D8-9706-BB07-18A0A9F86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430E21-5347-EC72-EA20-1CA7CE1B6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B7B2BE-12FA-AD9A-E6C5-B0E1190A0E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12DB-86F6-4264-A612-3A5C92DE754A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7B86FE-3B61-0478-40EF-60805D8B0D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DE3DAA-AE22-5F91-63FF-DA2884388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11788-0CC1-435D-A7E6-21FFFDDFC1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27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47903A9-78E7-ACB9-3D6B-91AD5431B75B}"/>
              </a:ext>
            </a:extLst>
          </p:cNvPr>
          <p:cNvSpPr/>
          <p:nvPr/>
        </p:nvSpPr>
        <p:spPr>
          <a:xfrm>
            <a:off x="407352" y="2539014"/>
            <a:ext cx="3405972" cy="159354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/>
              <a:t>Иммунизация-это процесс, нацеленный на приобретение человеком иммунитета против распространенных инфекций и появление у организма способности сопротивляться воздействию инфекционных агентов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85450665-EB1D-5DD9-2388-F309F3661518}"/>
              </a:ext>
            </a:extLst>
          </p:cNvPr>
          <p:cNvSpPr/>
          <p:nvPr/>
        </p:nvSpPr>
        <p:spPr>
          <a:xfrm>
            <a:off x="328474" y="4249071"/>
            <a:ext cx="3528131" cy="196418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/>
              <a:t>    </a:t>
            </a:r>
            <a:r>
              <a:rPr lang="ru-RU" sz="1200" b="1" dirty="0"/>
              <a:t>Задачей </a:t>
            </a:r>
            <a:r>
              <a:rPr lang="ru-RU" sz="1200" dirty="0"/>
              <a:t>Всемирной недели иммунизации является повышение охвата прививками населения, посредством понимания того, что каждый человек нуждается в профилактике инфекционных болезней.</a:t>
            </a:r>
          </a:p>
          <a:p>
            <a:r>
              <a:rPr lang="ru-RU" sz="1200" dirty="0"/>
              <a:t>    </a:t>
            </a:r>
            <a:r>
              <a:rPr lang="ru-RU" sz="1200" b="1" dirty="0"/>
              <a:t>Девиз</a:t>
            </a:r>
            <a:r>
              <a:rPr lang="ru-RU" sz="1200" dirty="0"/>
              <a:t> Всемирной недели иммунизации — обеспечить защиту большего числа детей и взрослых от болезней, которые можно предотвратить с помощью вакцинации.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CD3C1562-AF7A-B243-517D-1DBB21CD0084}"/>
              </a:ext>
            </a:extLst>
          </p:cNvPr>
          <p:cNvSpPr/>
          <p:nvPr/>
        </p:nvSpPr>
        <p:spPr>
          <a:xfrm>
            <a:off x="8789075" y="457194"/>
            <a:ext cx="3045040" cy="303616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В России иммунизация населения проводится в соответствии с Национальным календарем профилактических прививок, который предусматривает обязательную вакцинацию против 12 инфекций (гепатита В, туберкулеза, пневмококковой инфекции, дифтерии, коклюша, столбняка, полиомиелита, гемофильной инфекции, кори, краснухи, эпидемического паротита и гриппа), а также проведение иммунизации по эпидемическим показаниям отдельным профессиональным группам, людям, проживающим на территориях с высоким уровнем заболеваемости инфекционными болезнями, выезжающим в страны, неблагополучные по определенным инфекциям, а также в очагах инфекций.</a:t>
            </a:r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604467D4-6893-D3AB-DBAA-C15896D71CFE}"/>
              </a:ext>
            </a:extLst>
          </p:cNvPr>
          <p:cNvSpPr/>
          <p:nvPr/>
        </p:nvSpPr>
        <p:spPr>
          <a:xfrm>
            <a:off x="4179541" y="2603381"/>
            <a:ext cx="4199137" cy="341124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/>
              <a:t>Иммунопрофилактика бывает:</a:t>
            </a:r>
          </a:p>
          <a:p>
            <a:pPr algn="just"/>
            <a:endParaRPr lang="ru-RU" sz="1050" dirty="0"/>
          </a:p>
          <a:p>
            <a:pPr algn="just"/>
            <a:r>
              <a:rPr lang="ru-RU" sz="1050" dirty="0"/>
              <a:t>1.</a:t>
            </a:r>
            <a:r>
              <a:rPr lang="ru-RU" sz="1050" b="1" dirty="0"/>
              <a:t>Неспецифическая</a:t>
            </a:r>
            <a:r>
              <a:rPr lang="ru-RU" sz="1050" dirty="0"/>
              <a:t>.Предполагает следование здоровому образу жизни (качественное полноценное питание, здоровый сон, режим труда и отдыха, двигательная активность, закаливание, отсутствие вредных привычек, благоприятное психоэмоциональное состояние) .</a:t>
            </a:r>
          </a:p>
          <a:p>
            <a:pPr algn="just"/>
            <a:r>
              <a:rPr lang="ru-RU" sz="1050" dirty="0"/>
              <a:t>2.</a:t>
            </a:r>
            <a:r>
              <a:rPr lang="ru-RU" sz="1050" b="1" dirty="0"/>
              <a:t>Специфическая.</a:t>
            </a:r>
            <a:r>
              <a:rPr lang="ru-RU" sz="1050" dirty="0"/>
              <a:t>Направлена против конкретного заболевания. Она может быть активной и пассивной 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50" b="1" dirty="0"/>
              <a:t>Активная специфическая иммунопрофилактика </a:t>
            </a:r>
            <a:r>
              <a:rPr lang="ru-RU" sz="1050" dirty="0"/>
              <a:t>— создание искусственного активного иммунитета путём введения вакцин. Используется для профилактики инфекционных заболеваний до контакта организма с возбудителем, отравлений ядами, неинфекционных заболеваний (опухолей, атеросклероза) 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050" b="1" dirty="0"/>
              <a:t> Пассивная специфическая иммунопрофилактика </a:t>
            </a:r>
            <a:r>
              <a:rPr lang="ru-RU" sz="1050" dirty="0"/>
              <a:t>— создание искусственного пассивного иммунитета путём введения иммунных сывороток, γ-глобулинов или плазмы . Используется для экстренной профилактики инфекционных заболеваний с коротким инкубационным периодом у контактных лиц 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4C4FEBA-98A6-F871-CABF-6FD780B795B5}"/>
              </a:ext>
            </a:extLst>
          </p:cNvPr>
          <p:cNvSpPr/>
          <p:nvPr/>
        </p:nvSpPr>
        <p:spPr>
          <a:xfrm>
            <a:off x="8789075" y="4119240"/>
            <a:ext cx="3227033" cy="18953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Филиал ФБУЗ «Центр гигиены и эпидемиологии в Алтайском крае в Михайловском, Волчихинском, Ключевском и Угловском районах»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658960, Алтайский край, Михайловский район, с. Михайловское, ул. Калинина, 5 Теле/факс (38570) 21-2-21,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E-mail: mixaylovka@altcge.ru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Номер Единого консультационного центра Роспотребнадзора: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(800) 555-49-43 по России звонок бесплатный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2025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г.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D0B1C2F-F8CB-D942-B35F-17478D243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853" y="289094"/>
            <a:ext cx="3428622" cy="203685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5CCA6F2-BDE3-926E-1157-D0670C94B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109" y="361487"/>
            <a:ext cx="304800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04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346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17</cp:revision>
  <cp:lastPrinted>2024-04-23T09:56:43Z</cp:lastPrinted>
  <dcterms:created xsi:type="dcterms:W3CDTF">2024-04-23T07:15:10Z</dcterms:created>
  <dcterms:modified xsi:type="dcterms:W3CDTF">2025-04-23T11:02:40Z</dcterms:modified>
</cp:coreProperties>
</file>