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7162CE-8944-1FF9-7392-1D420902D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A27D466-2EA4-CC6C-6149-6B26ABE5E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C8ABAE-4B59-92BE-62BC-C08E83668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A26409-4F24-46E3-A17C-48C0DE5CE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5F4B25-3A12-C3AC-53AA-D086C3A28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64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CA33B-8CDF-2DC5-EE8C-28387337F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59E2D9-0152-0DB5-F09D-B7366454D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C9BAD0-D32A-410A-FE22-1767DC421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C0DDA5-9C6B-FB36-3B96-24203DE8F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DF6571-D533-A71B-B5D6-3F7C786E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6DCA6D9-9F6F-DAA6-53D5-E477E0516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5503BD-75B9-CD20-56BB-40D01066A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50E03D-7C10-971C-39F9-7B25D3C64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6F1FBF-9E0B-C226-9B6D-80172942E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63A981-9B8F-3457-555C-5A1A60D4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00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E78D87-C9EE-512D-F197-5E3C1D73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23343E-4724-8E98-3C9D-3BDDC6F14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69A06C-C8FC-A410-C1A0-5AC182B7F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8CD4CC-2793-02A0-7093-A94EFEDFB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5484AA-D800-73AE-3137-E80B7284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11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D117AB-3776-6569-5F74-415FB61DD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11DE01-4A51-C1D2-5D50-A43C91CB4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509F22-8B16-052D-44C9-570F0643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5581D9-458E-810E-8558-DF1192FCB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9397E5-2ABA-59F2-D3BB-B4584888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93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B8F0C-50C2-103A-9A19-37C5314C6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3C02E1-DF86-3BE0-456A-C7DDC30513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B7354F-E74E-6196-8BEA-BDAAE8E82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3AD994-0DA7-AF75-FC0D-45438D5A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042628-C1C5-F09A-F653-A2C3F7F1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47C95B-11B1-ADB7-1F5F-50B2C7424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61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E3BED-0824-93C9-BF5B-ECFFD2E9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22F947-5514-E56C-A3B9-2ADCF224E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5E1A76-0EEC-93E2-0EC6-F5181C65B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856AD53-7C1E-2890-E41D-A657F6E44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D318ABA-80E7-1132-058A-10DDEBBD10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E7F51EC-2F9F-D764-A7B0-190DC7DD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BF107D9-9BF1-01E5-1B9E-D0FEE906F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02D6093-B61A-9E21-7438-33492859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71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B0B7F-A907-3E38-C0AB-2A28E2FC5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BE0AAE5-6AE7-54E4-7C1B-DB34252C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73E43A4-93EA-0430-8A3D-191FA86B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92789F1-37E8-E888-98F7-702B95B39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9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68EB94-9C73-876E-2752-3C8153C90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6006D84-C728-A6B7-F80B-B668450CD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678E2D-3E22-F685-8D1D-FA27B5753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28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6DC76F-E165-274B-DA8F-A3F4E3037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FE4756-03F0-3516-5241-C4C78D464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BC0123-42B7-71DC-D4EB-20E243850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3F26FB-CEC1-411B-4D08-3DDFEC4F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23A1D4-B8B7-49AE-DA8E-74F0E32EF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6BAB2F-64E4-B88C-E47C-FB24123C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31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36673-7970-7B08-5209-53A2DF21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DA26E7B-7423-8500-87DE-F06F15FC37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E637AF-B76E-19CB-060C-76BCDDCD2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8FD2B7-0F6A-EC3C-D5FD-83BD1F122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5694FD-4297-7EF9-8686-7D3E050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7283A6-147E-E902-4645-DE5E4C98C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87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8DDB8-5017-C335-27DD-96FAD3002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332AFA-F722-6FC2-3F70-96C667768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61C264-02EF-2644-AD5E-33946D687D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5015E-28DD-4ABA-876A-10BB7327562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EA7F65-2E80-4C47-A9A3-8778025A3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236401-AC9D-F210-D01F-C220C36BC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CB8-E813-41B6-AA98-3B7E9F744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18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A097B9C-0296-4233-5C54-14137AF695E9}"/>
              </a:ext>
            </a:extLst>
          </p:cNvPr>
          <p:cNvSpPr/>
          <p:nvPr/>
        </p:nvSpPr>
        <p:spPr>
          <a:xfrm>
            <a:off x="4261834" y="428625"/>
            <a:ext cx="3506126" cy="314283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abic Typesetting" panose="03020402040406030203" pitchFamily="66" charset="-78"/>
              </a:rPr>
              <a:t>Меры профилактики клещевого энцефалита и других инфекций, передающихся клещами</a:t>
            </a: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abic Typesetting" panose="03020402040406030203" pitchFamily="66" charset="-78"/>
              </a:rPr>
              <a:t>: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abic Typesetting" panose="03020402040406030203" pitchFamily="66" charset="-78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abic Typesetting" panose="03020402040406030203" pitchFamily="66" charset="-78"/>
              </a:rPr>
              <a:t>Индивидуальная защита.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abic Typesetting" panose="03020402040406030203" pitchFamily="66" charset="-78"/>
              </a:rPr>
              <a:t>Собираясь на прогулку, в поход, на дачу или в лесистую местность, важно принять меры для предотвращения укусов клещей: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abic Typesetting" panose="03020402040406030203" pitchFamily="66" charset="-78"/>
              </a:rPr>
              <a:t>-Надеть дышащую одежду нейтрального цвета (бежевый, светло-серый) - рубашки с длинными рукавами и брюки. Брюки лучше заправить в носки, а на рукава надеть резинки. Голову закрыть головным убором.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abic Typesetting" panose="03020402040406030203" pitchFamily="66" charset="-78"/>
              </a:rPr>
              <a:t>-Использовать специальные аэрозольные средства против клещей в соответствии с инструкцией.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abic Typesetting" panose="03020402040406030203" pitchFamily="66" charset="-78"/>
              </a:rPr>
              <a:t>-Отправляясь в поход по лесным массивам, ходить по тропам и избегать высокой травы и кустарников.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abic Typesetting" panose="03020402040406030203" pitchFamily="66" charset="-78"/>
              </a:rPr>
              <a:t>Использовать брезент, сидя на земле.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abic Typesetting" panose="03020402040406030203" pitchFamily="66" charset="-78"/>
              </a:rPr>
              <a:t>-Тщательно осматривать свое тело, одежду, снаряжение и домашних животных на предмет клещей, прежде чем войти в жилище. Осматривать себя на наличие клещей как можно чаще.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4B74012-2D4F-A14F-05A4-C41BB56549AA}"/>
              </a:ext>
            </a:extLst>
          </p:cNvPr>
          <p:cNvSpPr/>
          <p:nvPr/>
        </p:nvSpPr>
        <p:spPr>
          <a:xfrm>
            <a:off x="556701" y="523872"/>
            <a:ext cx="3240349" cy="26321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50" b="1" i="0" dirty="0">
                <a:solidFill>
                  <a:srgbClr val="263238"/>
                </a:solidFill>
                <a:effectLst/>
                <a:cs typeface="Times New Roman" panose="02020603050405020304" pitchFamily="18" charset="0"/>
              </a:rPr>
              <a:t>Клещи</a:t>
            </a:r>
            <a:r>
              <a:rPr lang="ru-RU" sz="1050" b="0" i="0" dirty="0">
                <a:solidFill>
                  <a:srgbClr val="263238"/>
                </a:solidFill>
                <a:effectLst/>
                <a:cs typeface="Times New Roman" panose="02020603050405020304" pitchFamily="18" charset="0"/>
              </a:rPr>
              <a:t> – это кровососущие членистоногие, способные заразить человека многими опасными болезнями. </a:t>
            </a:r>
          </a:p>
          <a:p>
            <a:pPr algn="just"/>
            <a:r>
              <a:rPr lang="ru-RU" sz="1050" b="0" i="0" dirty="0">
                <a:solidFill>
                  <a:srgbClr val="263238"/>
                </a:solidFill>
                <a:effectLst/>
                <a:cs typeface="Times New Roman" panose="02020603050405020304" pitchFamily="18" charset="0"/>
              </a:rPr>
              <a:t>К ним относится: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50" b="0" i="0" dirty="0">
                <a:solidFill>
                  <a:srgbClr val="263238"/>
                </a:solidFill>
                <a:effectLst/>
                <a:cs typeface="Times New Roman" panose="02020603050405020304" pitchFamily="18" charset="0"/>
              </a:rPr>
              <a:t>клещевого энцефалита,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50" b="0" i="0" dirty="0">
                <a:solidFill>
                  <a:srgbClr val="263238"/>
                </a:solidFill>
                <a:effectLst/>
                <a:cs typeface="Times New Roman" panose="02020603050405020304" pitchFamily="18" charset="0"/>
              </a:rPr>
              <a:t>клещевых боррелиозов (болезнь Лайма),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50" b="0" i="0" dirty="0">
                <a:solidFill>
                  <a:srgbClr val="263238"/>
                </a:solidFill>
                <a:effectLst/>
                <a:cs typeface="Times New Roman" panose="02020603050405020304" pitchFamily="18" charset="0"/>
              </a:rPr>
              <a:t>крымской геморрагической лихорадки, других инфекций. </a:t>
            </a:r>
          </a:p>
          <a:p>
            <a:pPr algn="just"/>
            <a:r>
              <a:rPr lang="ru-RU" sz="1050" b="0" i="0" dirty="0">
                <a:solidFill>
                  <a:srgbClr val="263238"/>
                </a:solidFill>
                <a:effectLst/>
                <a:cs typeface="Times New Roman" panose="02020603050405020304" pitchFamily="18" charset="0"/>
              </a:rPr>
              <a:t>Клещевой вирусный энцефалит является наиболее опасной болезнью из перечисленных. В 25-30% случаев это заболевание имеет смертельный исход, кроме того, часто развиваются тяжелые осложнения – параличи, снижения интеллекта, приводящие к инвалидизации переболевших людей.</a:t>
            </a:r>
            <a:endParaRPr lang="ru-RU" sz="1050" dirty="0"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CAEF27C-2FDF-491C-DE27-97063105F04E}"/>
              </a:ext>
            </a:extLst>
          </p:cNvPr>
          <p:cNvSpPr/>
          <p:nvPr/>
        </p:nvSpPr>
        <p:spPr>
          <a:xfrm>
            <a:off x="8194827" y="428625"/>
            <a:ext cx="3506126" cy="27626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000" dirty="0">
              <a:solidFill>
                <a:schemeClr val="tx1"/>
              </a:solidFill>
            </a:endParaRPr>
          </a:p>
          <a:p>
            <a:pPr algn="just"/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Вакцинация.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Коллективная защита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. Проведение обработки территорий от клещей в весенне-летний период.</a:t>
            </a:r>
            <a:endParaRPr lang="ru-RU" sz="10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Использование репеллентов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. Ими обрабатывают одежду, чтобы отпугнуть клещей.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Дератизация. 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Проводят уничтожение мелких грызунов — мышей, крыс, которые </a:t>
            </a:r>
            <a:r>
              <a:rPr lang="ru-RU" sz="1000">
                <a:solidFill>
                  <a:schemeClr val="tx1"/>
                </a:solidFill>
                <a:cs typeface="Times New Roman" panose="02020603050405020304" pitchFamily="18" charset="0"/>
              </a:rPr>
              <a:t>являются «кормильцами» личиночных 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стадий большинства клещей.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     Клещи часто переносят несколько инфекций одновременно. Поэтому важна одновременная профилактика всего комплекса заболеваний, которыми человек может заразиться от присасывания одного клеща. </a:t>
            </a:r>
          </a:p>
          <a:p>
            <a:pPr algn="just"/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Даже в случае благополучного удаления клеща с тела необходимо обратиться к врачу!</a:t>
            </a:r>
          </a:p>
          <a:p>
            <a:endParaRPr lang="ru-RU" sz="900" dirty="0">
              <a:solidFill>
                <a:schemeClr val="tx1"/>
              </a:solidFill>
            </a:endParaRPr>
          </a:p>
          <a:p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161BF55-45C5-C3FB-AD23-F4C7565331A1}"/>
              </a:ext>
            </a:extLst>
          </p:cNvPr>
          <p:cNvSpPr/>
          <p:nvPr/>
        </p:nvSpPr>
        <p:spPr>
          <a:xfrm>
            <a:off x="8305241" y="4496540"/>
            <a:ext cx="3409025" cy="16690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Филиал ФБУЗ «Центр гигиены и эпидемиологии в Алтайском крае в Михайловском, Волчихинском, Ключевском и Угловском районах»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658960, Алтайский край, Михайловский район, с. Михайловское, ул. Калинина, 5 Теле/факс (38570) 21-2-21,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E-mail: mixaylovka@altcge.ru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Номер Единого консультационного центра Роспотребнадзора: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(800) 555-49-43 по России звонок бесплатный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г.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0DEA765-8133-2B50-63F9-EDD23ACA7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7223" y="3886362"/>
            <a:ext cx="3520737" cy="2361460"/>
          </a:xfrm>
          <a:prstGeom prst="rect">
            <a:avLst/>
          </a:prstGeom>
        </p:spPr>
      </p:pic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B65F582-4D4A-8B09-17EB-6A0BCEA68D9F}"/>
              </a:ext>
            </a:extLst>
          </p:cNvPr>
          <p:cNvSpPr/>
          <p:nvPr/>
        </p:nvSpPr>
        <p:spPr>
          <a:xfrm>
            <a:off x="550230" y="3609144"/>
            <a:ext cx="3246820" cy="2499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Основными чертами переносимых клещами болезней являются: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сезонность (чаще весна-лето),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острое начало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высокая температура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интоксикация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высыпания на кожном покрове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поражение внутренних органов, нервной системы.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EB9913C9-1D23-729A-1FB3-E1ABABB45F95}"/>
              </a:ext>
            </a:extLst>
          </p:cNvPr>
          <p:cNvSpPr/>
          <p:nvPr/>
        </p:nvSpPr>
        <p:spPr>
          <a:xfrm>
            <a:off x="8291927" y="3399060"/>
            <a:ext cx="3409026" cy="719091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cs typeface="Times New Roman" panose="02020603050405020304" pitchFamily="18" charset="0"/>
              </a:rPr>
              <a:t>Клеща можно исследовать в лаборатории на базе г. Барнаула, г. Рубцовска, г. Славгорода</a:t>
            </a:r>
          </a:p>
        </p:txBody>
      </p:sp>
    </p:spTree>
    <p:extLst>
      <p:ext uri="{BB962C8B-B14F-4D97-AF65-F5344CB8AC3E}">
        <p14:creationId xmlns:p14="http://schemas.microsoft.com/office/powerpoint/2010/main" val="3450324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414</Words>
  <Application>Microsoft Office PowerPoint</Application>
  <PresentationFormat>Широкоэкранный</PresentationFormat>
  <Paragraphs>38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Arabic Typesetting</vt:lpstr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22</cp:revision>
  <dcterms:created xsi:type="dcterms:W3CDTF">2025-03-20T03:49:50Z</dcterms:created>
  <dcterms:modified xsi:type="dcterms:W3CDTF">2025-03-20T08:02:23Z</dcterms:modified>
</cp:coreProperties>
</file>